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56" r:id="rId7"/>
    <p:sldId id="257" r:id="rId8"/>
    <p:sldId id="258" r:id="rId9"/>
    <p:sldId id="259" r:id="rId10"/>
    <p:sldId id="275" r:id="rId11"/>
    <p:sldId id="269" r:id="rId12"/>
    <p:sldId id="262" r:id="rId13"/>
    <p:sldId id="271" r:id="rId14"/>
    <p:sldId id="260" r:id="rId15"/>
    <p:sldId id="273" r:id="rId16"/>
    <p:sldId id="272" r:id="rId17"/>
    <p:sldId id="276" r:id="rId18"/>
    <p:sldId id="277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9E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/>
              <a:t>WARTOŚĆ DOFINANSOWANIA PROJEKTÓW</a:t>
            </a:r>
            <a:r>
              <a:rPr lang="pl-PL" sz="1600" baseline="0"/>
              <a:t> REALIZOWANYCH W RAMACH </a:t>
            </a:r>
            <a:br>
              <a:rPr lang="pl-PL" sz="1600" baseline="0"/>
            </a:br>
            <a:r>
              <a:rPr lang="pl-PL" sz="1600" baseline="0"/>
              <a:t>RPO WP NA LATA 2014-2020 W WOJEWÓDZTWIE PODKARPACKIEM </a:t>
            </a:r>
            <a:br>
              <a:rPr lang="pl-PL" sz="1600" baseline="0"/>
            </a:br>
            <a:r>
              <a:rPr lang="pl-PL" sz="1200" b="0" baseline="0"/>
              <a:t>(STAN NA DZIEŃ 21.07.2019 R.)</a:t>
            </a:r>
            <a:endParaRPr lang="pl-PL" sz="1200" b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729861847498289"/>
          <c:y val="0.2342578177727784"/>
          <c:w val="0.7947471868014665"/>
          <c:h val="0.4115719280672953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zbiorówka!$Q$38</c:f>
              <c:strCache>
                <c:ptCount val="1"/>
                <c:pt idx="0">
                  <c:v>Dofinansowanie [PLN]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F16-4E5D-A854-AE08CB72FF3A}"/>
              </c:ext>
            </c:extLst>
          </c:dPt>
          <c:val>
            <c:numRef>
              <c:f>zbiorówka!$Q$39:$Q$63</c:f>
              <c:numCache>
                <c:formatCode>#,##0</c:formatCode>
                <c:ptCount val="25"/>
                <c:pt idx="0">
                  <c:v>465718100.07124543</c:v>
                </c:pt>
                <c:pt idx="1">
                  <c:v>446906871.87</c:v>
                </c:pt>
                <c:pt idx="2">
                  <c:v>435668192.64764357</c:v>
                </c:pt>
                <c:pt idx="3">
                  <c:v>396318097.8556509</c:v>
                </c:pt>
                <c:pt idx="4">
                  <c:v>298175027.50945252</c:v>
                </c:pt>
                <c:pt idx="5">
                  <c:v>248543432.08464679</c:v>
                </c:pt>
                <c:pt idx="6">
                  <c:v>236765602.78531972</c:v>
                </c:pt>
                <c:pt idx="7">
                  <c:v>233541893.63607827</c:v>
                </c:pt>
                <c:pt idx="8">
                  <c:v>232016717.24051988</c:v>
                </c:pt>
                <c:pt idx="9">
                  <c:v>226178220.59883562</c:v>
                </c:pt>
                <c:pt idx="10">
                  <c:v>210215607.694491</c:v>
                </c:pt>
                <c:pt idx="11">
                  <c:v>202239065.46781015</c:v>
                </c:pt>
                <c:pt idx="12">
                  <c:v>192451014.13490352</c:v>
                </c:pt>
                <c:pt idx="13">
                  <c:v>191617817.22663382</c:v>
                </c:pt>
                <c:pt idx="14">
                  <c:v>184577725.57421833</c:v>
                </c:pt>
                <c:pt idx="15">
                  <c:v>169661479.43172917</c:v>
                </c:pt>
                <c:pt idx="16">
                  <c:v>168539435.17707074</c:v>
                </c:pt>
                <c:pt idx="17">
                  <c:v>166524540.17269105</c:v>
                </c:pt>
                <c:pt idx="18">
                  <c:v>153168537.75298873</c:v>
                </c:pt>
                <c:pt idx="19">
                  <c:v>142369646.89291093</c:v>
                </c:pt>
                <c:pt idx="20">
                  <c:v>127062838.8657569</c:v>
                </c:pt>
                <c:pt idx="21">
                  <c:v>121678272.02207142</c:v>
                </c:pt>
                <c:pt idx="22">
                  <c:v>120237963.33885188</c:v>
                </c:pt>
                <c:pt idx="23">
                  <c:v>103333725.8924381</c:v>
                </c:pt>
                <c:pt idx="24">
                  <c:v>82678154.457256123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16-4E5D-A854-AE08CB72F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408360"/>
        <c:axId val="457408752"/>
      </c:barChart>
      <c:lineChart>
        <c:grouping val="standard"/>
        <c:varyColors val="0"/>
        <c:ser>
          <c:idx val="0"/>
          <c:order val="0"/>
          <c:tx>
            <c:strRef>
              <c:f>zbiorówka!$F$38</c:f>
              <c:strCache>
                <c:ptCount val="1"/>
                <c:pt idx="0">
                  <c:v>Średnia wartość dofinansowania [PLN]</c:v>
                </c:pt>
              </c:strCache>
            </c:strRef>
          </c:tx>
          <c:marker>
            <c:symbol val="none"/>
          </c:marker>
          <c:cat>
            <c:strRef>
              <c:f>zbiorówka!$P$39:$P$63</c:f>
              <c:strCache>
                <c:ptCount val="25"/>
                <c:pt idx="0">
                  <c:v>powiat rzeszowski</c:v>
                </c:pt>
                <c:pt idx="1">
                  <c:v>m.Rzeszów</c:v>
                </c:pt>
                <c:pt idx="2">
                  <c:v>powiat mielecki</c:v>
                </c:pt>
                <c:pt idx="3">
                  <c:v>powiat dębicki</c:v>
                </c:pt>
                <c:pt idx="4">
                  <c:v>powiat strzyżowski</c:v>
                </c:pt>
                <c:pt idx="5">
                  <c:v>powiat kolbuszowski</c:v>
                </c:pt>
                <c:pt idx="6">
                  <c:v>powiat przeworski</c:v>
                </c:pt>
                <c:pt idx="7">
                  <c:v>powiat jarosławski</c:v>
                </c:pt>
                <c:pt idx="8">
                  <c:v>powiat łańcucki</c:v>
                </c:pt>
                <c:pt idx="9">
                  <c:v>powiat krośnieński</c:v>
                </c:pt>
                <c:pt idx="10">
                  <c:v>powiat sanocki</c:v>
                </c:pt>
                <c:pt idx="11">
                  <c:v>powiat stalowowolski</c:v>
                </c:pt>
                <c:pt idx="12">
                  <c:v>powiat jasielski</c:v>
                </c:pt>
                <c:pt idx="13">
                  <c:v>powiat lubaczowski</c:v>
                </c:pt>
                <c:pt idx="14">
                  <c:v>powiat niżański</c:v>
                </c:pt>
                <c:pt idx="15">
                  <c:v>m. Krosno</c:v>
                </c:pt>
                <c:pt idx="16">
                  <c:v>powiat leżajski</c:v>
                </c:pt>
                <c:pt idx="17">
                  <c:v>powiat ropczycko-sędziszowski</c:v>
                </c:pt>
                <c:pt idx="18">
                  <c:v>m. Tarnobrzeg</c:v>
                </c:pt>
                <c:pt idx="19">
                  <c:v>powiat brzozowski</c:v>
                </c:pt>
                <c:pt idx="20">
                  <c:v>m. Przemyśl</c:v>
                </c:pt>
                <c:pt idx="21">
                  <c:v>powiat tarnobrzeski</c:v>
                </c:pt>
                <c:pt idx="22">
                  <c:v>powiat leski</c:v>
                </c:pt>
                <c:pt idx="23">
                  <c:v>powiat przemyski</c:v>
                </c:pt>
                <c:pt idx="24">
                  <c:v>powiat bieszczadzki</c:v>
                </c:pt>
              </c:strCache>
            </c:strRef>
          </c:cat>
          <c:val>
            <c:numRef>
              <c:f>zbiorówka!$F$39:$F$63</c:f>
              <c:numCache>
                <c:formatCode>#,##0</c:formatCode>
                <c:ptCount val="25"/>
                <c:pt idx="0">
                  <c:v>222247519.21604863</c:v>
                </c:pt>
                <c:pt idx="1">
                  <c:v>222247519.21604863</c:v>
                </c:pt>
                <c:pt idx="2">
                  <c:v>222247519.21604863</c:v>
                </c:pt>
                <c:pt idx="3">
                  <c:v>222247519.21604863</c:v>
                </c:pt>
                <c:pt idx="4">
                  <c:v>222247519.21604863</c:v>
                </c:pt>
                <c:pt idx="5">
                  <c:v>222247519.21604863</c:v>
                </c:pt>
                <c:pt idx="6">
                  <c:v>222247519.21604863</c:v>
                </c:pt>
                <c:pt idx="7">
                  <c:v>222247519.21604863</c:v>
                </c:pt>
                <c:pt idx="8">
                  <c:v>222247519.21604863</c:v>
                </c:pt>
                <c:pt idx="9">
                  <c:v>222247519.21604863</c:v>
                </c:pt>
                <c:pt idx="10">
                  <c:v>222247519.21604863</c:v>
                </c:pt>
                <c:pt idx="11">
                  <c:v>222247519.21604863</c:v>
                </c:pt>
                <c:pt idx="12">
                  <c:v>222247519.21604863</c:v>
                </c:pt>
                <c:pt idx="13">
                  <c:v>222247519.21604863</c:v>
                </c:pt>
                <c:pt idx="14">
                  <c:v>222247519.21604863</c:v>
                </c:pt>
                <c:pt idx="15">
                  <c:v>222247519.21604863</c:v>
                </c:pt>
                <c:pt idx="16">
                  <c:v>222247519.21604863</c:v>
                </c:pt>
                <c:pt idx="17">
                  <c:v>222247519.21604863</c:v>
                </c:pt>
                <c:pt idx="18">
                  <c:v>222247519.21604863</c:v>
                </c:pt>
                <c:pt idx="19">
                  <c:v>222247519.21604863</c:v>
                </c:pt>
                <c:pt idx="20">
                  <c:v>222247519.21604863</c:v>
                </c:pt>
                <c:pt idx="21">
                  <c:v>222247519.21604863</c:v>
                </c:pt>
                <c:pt idx="22">
                  <c:v>222247519.21604863</c:v>
                </c:pt>
                <c:pt idx="23">
                  <c:v>222247519.21604863</c:v>
                </c:pt>
                <c:pt idx="24">
                  <c:v>222247519.21604863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16-4E5D-A854-AE08CB72F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08360"/>
        <c:axId val="457408752"/>
      </c:lineChart>
      <c:catAx>
        <c:axId val="45740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408752"/>
        <c:crosses val="autoZero"/>
        <c:auto val="1"/>
        <c:lblAlgn val="ctr"/>
        <c:lblOffset val="100"/>
        <c:noMultiLvlLbl val="0"/>
      </c:catAx>
      <c:valAx>
        <c:axId val="4574087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457408360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WARTOŚĆ DOFINANSOWANIA PROJEKTÓW REALIZOWANYCH W RAMACH RPO WP NA LATA 2014 - 2020 W WOJEWÓDZTWIE PODKARPACKIM W PRZELICZENIU NA 1 MIESZKAŃCA </a:t>
            </a:r>
          </a:p>
          <a:p>
            <a:pPr>
              <a:defRPr b="1"/>
            </a:pPr>
            <a:r>
              <a:rPr lang="pl-PL" sz="1200" b="0"/>
              <a:t>(STAN NA DZIEŃ 21.04.2019 R.)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2831192846214549E-2"/>
          <c:y val="0.19110015357669333"/>
          <c:w val="0.87190195805170378"/>
          <c:h val="0.46156196228896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'przeliczenie powiaty'!$K$34</c:f>
              <c:strCache>
                <c:ptCount val="1"/>
                <c:pt idx="0">
                  <c:v>Dofinansowanie na 1 mieszkańca [PLN]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C22-4AC8-9C96-858E0E536F91}"/>
              </c:ext>
            </c:extLst>
          </c:dPt>
          <c:cat>
            <c:strRef>
              <c:f>'przeliczenie powiaty'!$J$35:$J$59</c:f>
              <c:strCache>
                <c:ptCount val="25"/>
                <c:pt idx="0">
                  <c:v>powiat strzyżowski</c:v>
                </c:pt>
                <c:pt idx="1">
                  <c:v>powiat leski</c:v>
                </c:pt>
                <c:pt idx="2">
                  <c:v>powiat kolbuszowski</c:v>
                </c:pt>
                <c:pt idx="3">
                  <c:v>powiat bieszczadzki</c:v>
                </c:pt>
                <c:pt idx="4">
                  <c:v>m. Krosno</c:v>
                </c:pt>
                <c:pt idx="5">
                  <c:v>powiat lubaczowski</c:v>
                </c:pt>
                <c:pt idx="6">
                  <c:v>m. Tarnobrzeg</c:v>
                </c:pt>
                <c:pt idx="7">
                  <c:v>powiat mielecki</c:v>
                </c:pt>
                <c:pt idx="8">
                  <c:v>powiat przeworski</c:v>
                </c:pt>
                <c:pt idx="9">
                  <c:v>powiat dębicki</c:v>
                </c:pt>
                <c:pt idx="10">
                  <c:v>powiat łańcucki</c:v>
                </c:pt>
                <c:pt idx="11">
                  <c:v>powiat rzeszowski</c:v>
                </c:pt>
                <c:pt idx="12">
                  <c:v>powiat niżański</c:v>
                </c:pt>
                <c:pt idx="13">
                  <c:v>powiat leżajski</c:v>
                </c:pt>
                <c:pt idx="14">
                  <c:v>m.Rzeszów</c:v>
                </c:pt>
                <c:pt idx="15">
                  <c:v>powiat tarnobrzeski</c:v>
                </c:pt>
                <c:pt idx="16">
                  <c:v>powiat ropczycko-sędziszowski</c:v>
                </c:pt>
                <c:pt idx="17">
                  <c:v>powiat sanocki</c:v>
                </c:pt>
                <c:pt idx="18">
                  <c:v>powiat brzozowski</c:v>
                </c:pt>
                <c:pt idx="19">
                  <c:v>m. Przemyśl</c:v>
                </c:pt>
                <c:pt idx="20">
                  <c:v>powiat krośnieński</c:v>
                </c:pt>
                <c:pt idx="21">
                  <c:v>powiat jarosławski</c:v>
                </c:pt>
                <c:pt idx="22">
                  <c:v>powiat stalowowolski</c:v>
                </c:pt>
                <c:pt idx="23">
                  <c:v>powiat jasielski</c:v>
                </c:pt>
                <c:pt idx="24">
                  <c:v>powiat przemyski</c:v>
                </c:pt>
              </c:strCache>
            </c:strRef>
          </c:cat>
          <c:val>
            <c:numRef>
              <c:f>'przeliczenie powiaty'!$K$35:$K$59</c:f>
              <c:numCache>
                <c:formatCode>#,##0</c:formatCode>
                <c:ptCount val="25"/>
                <c:pt idx="0">
                  <c:v>4826.3224536581238</c:v>
                </c:pt>
                <c:pt idx="1">
                  <c:v>4504.8129833596304</c:v>
                </c:pt>
                <c:pt idx="2">
                  <c:v>3978.4772711718338</c:v>
                </c:pt>
                <c:pt idx="3">
                  <c:v>3759.806933026654</c:v>
                </c:pt>
                <c:pt idx="4">
                  <c:v>3643.5408446629262</c:v>
                </c:pt>
                <c:pt idx="5">
                  <c:v>3400.3729632778573</c:v>
                </c:pt>
                <c:pt idx="6">
                  <c:v>3218.1644658680266</c:v>
                </c:pt>
                <c:pt idx="7">
                  <c:v>3196.0400003495106</c:v>
                </c:pt>
                <c:pt idx="8">
                  <c:v>3007.1201217415346</c:v>
                </c:pt>
                <c:pt idx="9">
                  <c:v>2928.4011486644417</c:v>
                </c:pt>
                <c:pt idx="10">
                  <c:v>2883.4847539336834</c:v>
                </c:pt>
                <c:pt idx="11">
                  <c:v>2766.5819164607033</c:v>
                </c:pt>
                <c:pt idx="12">
                  <c:v>2758.5557766917</c:v>
                </c:pt>
                <c:pt idx="13">
                  <c:v>2419.3536766586385</c:v>
                </c:pt>
                <c:pt idx="14">
                  <c:v>2384.4952666709351</c:v>
                </c:pt>
                <c:pt idx="15">
                  <c:v>2275.168228381508</c:v>
                </c:pt>
                <c:pt idx="16">
                  <c:v>2251.6704550366576</c:v>
                </c:pt>
                <c:pt idx="17">
                  <c:v>2201.5563459652408</c:v>
                </c:pt>
                <c:pt idx="18">
                  <c:v>2157.442747278541</c:v>
                </c:pt>
                <c:pt idx="19">
                  <c:v>2044.3227928332351</c:v>
                </c:pt>
                <c:pt idx="20">
                  <c:v>2015.9744422453773</c:v>
                </c:pt>
                <c:pt idx="21">
                  <c:v>1925.3406345977978</c:v>
                </c:pt>
                <c:pt idx="22">
                  <c:v>1879.9645410482835</c:v>
                </c:pt>
                <c:pt idx="23">
                  <c:v>1680.3106016161589</c:v>
                </c:pt>
                <c:pt idx="24">
                  <c:v>1389.6412841909373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2-4AC8-9C96-858E0E536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410712"/>
        <c:axId val="457411104"/>
      </c:barChart>
      <c:lineChart>
        <c:grouping val="standard"/>
        <c:varyColors val="0"/>
        <c:ser>
          <c:idx val="1"/>
          <c:order val="1"/>
          <c:tx>
            <c:strRef>
              <c:f>'przeliczenie powiaty'!$L$1</c:f>
              <c:strCache>
                <c:ptCount val="1"/>
                <c:pt idx="0">
                  <c:v>Średnia wartość dofinansowania na 1 mieszkańca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'przeliczenie powiaty'!$E$2:$E$26</c:f>
              <c:strCache>
                <c:ptCount val="25"/>
                <c:pt idx="0">
                  <c:v>powiat rzeszowski</c:v>
                </c:pt>
                <c:pt idx="1">
                  <c:v>powiat mielecki</c:v>
                </c:pt>
                <c:pt idx="2">
                  <c:v>powiat dębicki</c:v>
                </c:pt>
                <c:pt idx="3">
                  <c:v>m.Rzeszów</c:v>
                </c:pt>
                <c:pt idx="4">
                  <c:v>powiat strzyżowski</c:v>
                </c:pt>
                <c:pt idx="5">
                  <c:v>powiat łańcucki</c:v>
                </c:pt>
                <c:pt idx="6">
                  <c:v>powiat stalowowolski</c:v>
                </c:pt>
                <c:pt idx="7">
                  <c:v>powiat krośnieński</c:v>
                </c:pt>
                <c:pt idx="8">
                  <c:v>powiat jarosławski</c:v>
                </c:pt>
                <c:pt idx="9">
                  <c:v>powiat kolbuszowski</c:v>
                </c:pt>
                <c:pt idx="10">
                  <c:v>powiat sanocki</c:v>
                </c:pt>
                <c:pt idx="11">
                  <c:v>powiat przeworski</c:v>
                </c:pt>
                <c:pt idx="12">
                  <c:v>powiat niżański</c:v>
                </c:pt>
                <c:pt idx="13">
                  <c:v>powiat jasielski</c:v>
                </c:pt>
                <c:pt idx="14">
                  <c:v>powiat lubaczowski</c:v>
                </c:pt>
                <c:pt idx="15">
                  <c:v>powiat leżajski</c:v>
                </c:pt>
                <c:pt idx="16">
                  <c:v>powiat ropczycko-sędziszowski</c:v>
                </c:pt>
                <c:pt idx="17">
                  <c:v>m. Krosno</c:v>
                </c:pt>
                <c:pt idx="18">
                  <c:v>powiat tarnobrzeski</c:v>
                </c:pt>
                <c:pt idx="19">
                  <c:v>m. Tarnobrzeg</c:v>
                </c:pt>
                <c:pt idx="20">
                  <c:v>powiat brzozowski</c:v>
                </c:pt>
                <c:pt idx="21">
                  <c:v>powiat leski</c:v>
                </c:pt>
                <c:pt idx="22">
                  <c:v>m. Przemyśl</c:v>
                </c:pt>
                <c:pt idx="23">
                  <c:v>powiat przemyski</c:v>
                </c:pt>
                <c:pt idx="24">
                  <c:v>powiat bieszczadzki</c:v>
                </c:pt>
              </c:strCache>
            </c:strRef>
          </c:cat>
          <c:val>
            <c:numRef>
              <c:f>'przeliczenie powiaty'!$L$2:$L$26</c:f>
              <c:numCache>
                <c:formatCode>#,##0</c:formatCode>
                <c:ptCount val="25"/>
                <c:pt idx="0">
                  <c:v>2779.8769059755973</c:v>
                </c:pt>
                <c:pt idx="1">
                  <c:v>2779.8769059755973</c:v>
                </c:pt>
                <c:pt idx="2">
                  <c:v>2779.8769059755973</c:v>
                </c:pt>
                <c:pt idx="3">
                  <c:v>2779.8769059755973</c:v>
                </c:pt>
                <c:pt idx="4">
                  <c:v>2779.8769059755973</c:v>
                </c:pt>
                <c:pt idx="5">
                  <c:v>2779.8769059755973</c:v>
                </c:pt>
                <c:pt idx="6">
                  <c:v>2779.8769059755973</c:v>
                </c:pt>
                <c:pt idx="7">
                  <c:v>2779.8769059755973</c:v>
                </c:pt>
                <c:pt idx="8">
                  <c:v>2779.8769059755973</c:v>
                </c:pt>
                <c:pt idx="9">
                  <c:v>2779.8769059755973</c:v>
                </c:pt>
                <c:pt idx="10">
                  <c:v>2779.8769059755973</c:v>
                </c:pt>
                <c:pt idx="11">
                  <c:v>2779.8769059755973</c:v>
                </c:pt>
                <c:pt idx="12">
                  <c:v>2779.8769059755973</c:v>
                </c:pt>
                <c:pt idx="13">
                  <c:v>2779.8769059755973</c:v>
                </c:pt>
                <c:pt idx="14">
                  <c:v>2779.8769059755973</c:v>
                </c:pt>
                <c:pt idx="15">
                  <c:v>2779.8769059755973</c:v>
                </c:pt>
                <c:pt idx="16">
                  <c:v>2779.8769059755973</c:v>
                </c:pt>
                <c:pt idx="17">
                  <c:v>2779.8769059755973</c:v>
                </c:pt>
                <c:pt idx="18">
                  <c:v>2779.8769059755973</c:v>
                </c:pt>
                <c:pt idx="19">
                  <c:v>2779.8769059755973</c:v>
                </c:pt>
                <c:pt idx="20">
                  <c:v>2779.8769059755973</c:v>
                </c:pt>
                <c:pt idx="21">
                  <c:v>2779.8769059755973</c:v>
                </c:pt>
                <c:pt idx="22">
                  <c:v>2779.8769059755973</c:v>
                </c:pt>
                <c:pt idx="23">
                  <c:v>2779.8769059755973</c:v>
                </c:pt>
                <c:pt idx="24">
                  <c:v>2779.8769059755973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22-4AC8-9C96-858E0E536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10712"/>
        <c:axId val="457411104"/>
      </c:lineChart>
      <c:catAx>
        <c:axId val="457410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7411104"/>
        <c:crosses val="autoZero"/>
        <c:auto val="1"/>
        <c:lblAlgn val="ctr"/>
        <c:lblOffset val="100"/>
        <c:noMultiLvlLbl val="0"/>
      </c:catAx>
      <c:valAx>
        <c:axId val="4574111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741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B4A31-404F-4ED2-BB5D-3B73EB13475E}" type="doc">
      <dgm:prSet loTypeId="urn:microsoft.com/office/officeart/2008/layout/RadialCluster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5B79315-97D0-4396-A045-A85F7BA31450}">
      <dgm:prSet phldrT="[Tekst]" custT="1"/>
      <dgm:spPr/>
      <dgm:t>
        <a:bodyPr/>
        <a:lstStyle/>
        <a:p>
          <a:pPr algn="ctr"/>
          <a:endParaRPr lang="pl-PL" sz="1800" dirty="0" smtClean="0"/>
        </a:p>
        <a:p>
          <a:pPr algn="ctr"/>
          <a:r>
            <a:rPr lang="pl-PL" sz="2800" dirty="0" smtClean="0"/>
            <a:t>135 projektów</a:t>
          </a:r>
        </a:p>
        <a:p>
          <a:pPr algn="ctr"/>
          <a:endParaRPr lang="pl-PL" sz="1800" dirty="0"/>
        </a:p>
      </dgm:t>
    </dgm:pt>
    <dgm:pt modelId="{86E1B38A-440C-449D-A1AD-4C20EA0AE402}" type="parTrans" cxnId="{44380839-474F-42C9-84A8-0781FE221B49}">
      <dgm:prSet/>
      <dgm:spPr/>
      <dgm:t>
        <a:bodyPr/>
        <a:lstStyle/>
        <a:p>
          <a:endParaRPr lang="pl-PL"/>
        </a:p>
      </dgm:t>
    </dgm:pt>
    <dgm:pt modelId="{CBE5652A-6061-4C5A-B675-3A12A228680F}" type="sibTrans" cxnId="{44380839-474F-42C9-84A8-0781FE221B49}">
      <dgm:prSet/>
      <dgm:spPr/>
      <dgm:t>
        <a:bodyPr/>
        <a:lstStyle/>
        <a:p>
          <a:endParaRPr lang="pl-PL"/>
        </a:p>
      </dgm:t>
    </dgm:pt>
    <dgm:pt modelId="{99C5B26A-1060-49F8-9CFD-58BA8D6F225B}">
      <dgm:prSet phldrT="[Tekst]"/>
      <dgm:spPr/>
      <dgm:t>
        <a:bodyPr/>
        <a:lstStyle/>
        <a:p>
          <a:r>
            <a:rPr lang="pl-PL" dirty="0" smtClean="0"/>
            <a:t>wartość ponad 400 mln zł</a:t>
          </a:r>
          <a:endParaRPr lang="pl-PL" dirty="0"/>
        </a:p>
      </dgm:t>
    </dgm:pt>
    <dgm:pt modelId="{CC3F36B1-7CD0-4EB9-B401-089021EB5740}" type="parTrans" cxnId="{A2236C50-A284-41D1-8952-07D45BEE5CBA}">
      <dgm:prSet/>
      <dgm:spPr/>
      <dgm:t>
        <a:bodyPr/>
        <a:lstStyle/>
        <a:p>
          <a:endParaRPr lang="pl-PL"/>
        </a:p>
      </dgm:t>
    </dgm:pt>
    <dgm:pt modelId="{C8CDE714-2039-4776-994A-604ED39C2F8D}" type="sibTrans" cxnId="{A2236C50-A284-41D1-8952-07D45BEE5CBA}">
      <dgm:prSet/>
      <dgm:spPr/>
      <dgm:t>
        <a:bodyPr/>
        <a:lstStyle/>
        <a:p>
          <a:endParaRPr lang="pl-PL"/>
        </a:p>
      </dgm:t>
    </dgm:pt>
    <dgm:pt modelId="{F6D65857-E130-4FC7-9113-A8507B8B45E8}">
      <dgm:prSet phldrT="[Tekst]"/>
      <dgm:spPr/>
      <dgm:t>
        <a:bodyPr/>
        <a:lstStyle/>
        <a:p>
          <a:r>
            <a:rPr lang="pl-PL" dirty="0" smtClean="0"/>
            <a:t>dofinansowanie 300 mln zł</a:t>
          </a:r>
          <a:endParaRPr lang="pl-PL" dirty="0"/>
        </a:p>
      </dgm:t>
    </dgm:pt>
    <dgm:pt modelId="{BED799C6-5451-42A5-AE21-3FA662CDD025}" type="parTrans" cxnId="{8B32384E-FDE0-4901-B4BA-87677EF04341}">
      <dgm:prSet/>
      <dgm:spPr/>
      <dgm:t>
        <a:bodyPr/>
        <a:lstStyle/>
        <a:p>
          <a:endParaRPr lang="pl-PL"/>
        </a:p>
      </dgm:t>
    </dgm:pt>
    <dgm:pt modelId="{80CECDD2-B2F5-4DE0-81F6-A2C51EF9BA26}" type="sibTrans" cxnId="{8B32384E-FDE0-4901-B4BA-87677EF04341}">
      <dgm:prSet/>
      <dgm:spPr/>
      <dgm:t>
        <a:bodyPr/>
        <a:lstStyle/>
        <a:p>
          <a:endParaRPr lang="pl-PL"/>
        </a:p>
      </dgm:t>
    </dgm:pt>
    <dgm:pt modelId="{60F4B635-2809-4906-BBC2-A592D9C0AE36}" type="pres">
      <dgm:prSet presAssocID="{0DCB4A31-404F-4ED2-BB5D-3B73EB1347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BC61E4F-BCF2-4D50-9A80-344790A2792D}" type="pres">
      <dgm:prSet presAssocID="{65B79315-97D0-4396-A045-A85F7BA31450}" presName="singleCycle" presStyleCnt="0"/>
      <dgm:spPr/>
    </dgm:pt>
    <dgm:pt modelId="{DB4F882C-4F43-4CAC-8525-F509E91BF685}" type="pres">
      <dgm:prSet presAssocID="{65B79315-97D0-4396-A045-A85F7BA31450}" presName="singleCenter" presStyleLbl="node1" presStyleIdx="0" presStyleCnt="3" custScaleX="238972" custLinFactNeighborX="-99635">
        <dgm:presLayoutVars>
          <dgm:chMax val="7"/>
          <dgm:chPref val="7"/>
        </dgm:presLayoutVars>
      </dgm:prSet>
      <dgm:spPr/>
      <dgm:t>
        <a:bodyPr/>
        <a:lstStyle/>
        <a:p>
          <a:endParaRPr lang="pl-PL"/>
        </a:p>
      </dgm:t>
    </dgm:pt>
    <dgm:pt modelId="{C8DC254C-35C4-4762-AC1D-AB462A0C029D}" type="pres">
      <dgm:prSet presAssocID="{CC3F36B1-7CD0-4EB9-B401-089021EB5740}" presName="Name56" presStyleLbl="parChTrans1D2" presStyleIdx="0" presStyleCnt="2"/>
      <dgm:spPr/>
      <dgm:t>
        <a:bodyPr/>
        <a:lstStyle/>
        <a:p>
          <a:endParaRPr lang="pl-PL"/>
        </a:p>
      </dgm:t>
    </dgm:pt>
    <dgm:pt modelId="{C40D02C3-C313-4782-9C6B-C7AAB21F66B9}" type="pres">
      <dgm:prSet presAssocID="{99C5B26A-1060-49F8-9CFD-58BA8D6F225B}" presName="text0" presStyleLbl="node1" presStyleIdx="1" presStyleCnt="3" custScaleX="375447" custRadScaleRad="166426" custRadScaleInc="719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8C61A5-8E79-46D4-9F59-6E936F66E1C4}" type="pres">
      <dgm:prSet presAssocID="{BED799C6-5451-42A5-AE21-3FA662CDD025}" presName="Name56" presStyleLbl="parChTrans1D2" presStyleIdx="1" presStyleCnt="2"/>
      <dgm:spPr/>
      <dgm:t>
        <a:bodyPr/>
        <a:lstStyle/>
        <a:p>
          <a:endParaRPr lang="pl-PL"/>
        </a:p>
      </dgm:t>
    </dgm:pt>
    <dgm:pt modelId="{67AD680A-7675-49FC-8168-A869B3895573}" type="pres">
      <dgm:prSet presAssocID="{F6D65857-E130-4FC7-9113-A8507B8B45E8}" presName="text0" presStyleLbl="node1" presStyleIdx="2" presStyleCnt="3" custScaleX="375447" custRadScaleRad="168977" custRadScaleInc="-729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32384E-FDE0-4901-B4BA-87677EF04341}" srcId="{65B79315-97D0-4396-A045-A85F7BA31450}" destId="{F6D65857-E130-4FC7-9113-A8507B8B45E8}" srcOrd="1" destOrd="0" parTransId="{BED799C6-5451-42A5-AE21-3FA662CDD025}" sibTransId="{80CECDD2-B2F5-4DE0-81F6-A2C51EF9BA26}"/>
    <dgm:cxn modelId="{C5BBD68C-1F0E-4FBE-BB45-AB3A2625CFDE}" type="presOf" srcId="{0DCB4A31-404F-4ED2-BB5D-3B73EB13475E}" destId="{60F4B635-2809-4906-BBC2-A592D9C0AE36}" srcOrd="0" destOrd="0" presId="urn:microsoft.com/office/officeart/2008/layout/RadialCluster"/>
    <dgm:cxn modelId="{41087E90-197A-48CA-ADAD-47A687589D5D}" type="presOf" srcId="{CC3F36B1-7CD0-4EB9-B401-089021EB5740}" destId="{C8DC254C-35C4-4762-AC1D-AB462A0C029D}" srcOrd="0" destOrd="0" presId="urn:microsoft.com/office/officeart/2008/layout/RadialCluster"/>
    <dgm:cxn modelId="{5C04D24E-BC8F-4CE1-B046-BD8345ADBAF3}" type="presOf" srcId="{BED799C6-5451-42A5-AE21-3FA662CDD025}" destId="{1E8C61A5-8E79-46D4-9F59-6E936F66E1C4}" srcOrd="0" destOrd="0" presId="urn:microsoft.com/office/officeart/2008/layout/RadialCluster"/>
    <dgm:cxn modelId="{88FEAE5B-3A6E-4AAA-A5B0-DBED40F37834}" type="presOf" srcId="{F6D65857-E130-4FC7-9113-A8507B8B45E8}" destId="{67AD680A-7675-49FC-8168-A869B3895573}" srcOrd="0" destOrd="0" presId="urn:microsoft.com/office/officeart/2008/layout/RadialCluster"/>
    <dgm:cxn modelId="{A5B07A6A-80BD-4E41-BC11-F1ABFFC1BC04}" type="presOf" srcId="{99C5B26A-1060-49F8-9CFD-58BA8D6F225B}" destId="{C40D02C3-C313-4782-9C6B-C7AAB21F66B9}" srcOrd="0" destOrd="0" presId="urn:microsoft.com/office/officeart/2008/layout/RadialCluster"/>
    <dgm:cxn modelId="{44380839-474F-42C9-84A8-0781FE221B49}" srcId="{0DCB4A31-404F-4ED2-BB5D-3B73EB13475E}" destId="{65B79315-97D0-4396-A045-A85F7BA31450}" srcOrd="0" destOrd="0" parTransId="{86E1B38A-440C-449D-A1AD-4C20EA0AE402}" sibTransId="{CBE5652A-6061-4C5A-B675-3A12A228680F}"/>
    <dgm:cxn modelId="{845EFE6B-8901-4EC9-B6DA-0DEEDAD44910}" type="presOf" srcId="{65B79315-97D0-4396-A045-A85F7BA31450}" destId="{DB4F882C-4F43-4CAC-8525-F509E91BF685}" srcOrd="0" destOrd="0" presId="urn:microsoft.com/office/officeart/2008/layout/RadialCluster"/>
    <dgm:cxn modelId="{A2236C50-A284-41D1-8952-07D45BEE5CBA}" srcId="{65B79315-97D0-4396-A045-A85F7BA31450}" destId="{99C5B26A-1060-49F8-9CFD-58BA8D6F225B}" srcOrd="0" destOrd="0" parTransId="{CC3F36B1-7CD0-4EB9-B401-089021EB5740}" sibTransId="{C8CDE714-2039-4776-994A-604ED39C2F8D}"/>
    <dgm:cxn modelId="{95ED5D7F-C099-4CE2-AEAB-924F5F7ED944}" type="presParOf" srcId="{60F4B635-2809-4906-BBC2-A592D9C0AE36}" destId="{4BC61E4F-BCF2-4D50-9A80-344790A2792D}" srcOrd="0" destOrd="0" presId="urn:microsoft.com/office/officeart/2008/layout/RadialCluster"/>
    <dgm:cxn modelId="{2FFF7DED-36A0-41AF-A6EE-DC1151DABBE7}" type="presParOf" srcId="{4BC61E4F-BCF2-4D50-9A80-344790A2792D}" destId="{DB4F882C-4F43-4CAC-8525-F509E91BF685}" srcOrd="0" destOrd="0" presId="urn:microsoft.com/office/officeart/2008/layout/RadialCluster"/>
    <dgm:cxn modelId="{AE5541F0-5D35-4E00-8746-6C6A5F36F976}" type="presParOf" srcId="{4BC61E4F-BCF2-4D50-9A80-344790A2792D}" destId="{C8DC254C-35C4-4762-AC1D-AB462A0C029D}" srcOrd="1" destOrd="0" presId="urn:microsoft.com/office/officeart/2008/layout/RadialCluster"/>
    <dgm:cxn modelId="{F349D913-693C-446A-B6DC-D16C4636F4E7}" type="presParOf" srcId="{4BC61E4F-BCF2-4D50-9A80-344790A2792D}" destId="{C40D02C3-C313-4782-9C6B-C7AAB21F66B9}" srcOrd="2" destOrd="0" presId="urn:microsoft.com/office/officeart/2008/layout/RadialCluster"/>
    <dgm:cxn modelId="{F11C0D10-A6DA-4C94-8CC8-76F75CC9C448}" type="presParOf" srcId="{4BC61E4F-BCF2-4D50-9A80-344790A2792D}" destId="{1E8C61A5-8E79-46D4-9F59-6E936F66E1C4}" srcOrd="3" destOrd="0" presId="urn:microsoft.com/office/officeart/2008/layout/RadialCluster"/>
    <dgm:cxn modelId="{0BD3B519-88F9-4A73-B26E-DDF885B32F2E}" type="presParOf" srcId="{4BC61E4F-BCF2-4D50-9A80-344790A2792D}" destId="{67AD680A-7675-49FC-8168-A869B389557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C729-8923-4592-A7AC-830D4E032EDB}" type="datetimeFigureOut">
              <a:rPr lang="pl-PL" smtClean="0"/>
              <a:t>2019-08-28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2613-D622-4B55-B694-125F634EE0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08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6DCDC-5035-4A5E-A101-78DF8DF5FD7B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99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1798" y="4437113"/>
            <a:ext cx="7586133" cy="125412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3659" y="5805264"/>
            <a:ext cx="8877300" cy="838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7553157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47465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83765" y="548680"/>
            <a:ext cx="7584843" cy="1008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3393" y="1916832"/>
            <a:ext cx="5321300" cy="446449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88022" y="1916832"/>
            <a:ext cx="5323417" cy="367240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428197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105478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695701" y="549276"/>
            <a:ext cx="7871884" cy="10080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>
                <a:solidFill>
                  <a:srgbClr val="606060"/>
                </a:solidFill>
                <a:latin typeface="Trebuchet MS" pitchFamily="34" charset="0"/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413" y="5733256"/>
            <a:ext cx="6048672" cy="782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75520" y="1556792"/>
            <a:ext cx="8448939" cy="3898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7841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3695701" y="549276"/>
            <a:ext cx="7871884" cy="10080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>
                <a:solidFill>
                  <a:srgbClr val="606060"/>
                </a:solidFill>
                <a:latin typeface="Trebuchet MS" pitchFamily="34" charset="0"/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413" y="5733256"/>
            <a:ext cx="6048672" cy="782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1700808"/>
            <a:ext cx="6384032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6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72065" y="1700808"/>
            <a:ext cx="4939375" cy="3528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63317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12605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567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3568" y="549276"/>
            <a:ext cx="758401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1084791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645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²"/>
        <a:defRPr sz="2200">
          <a:solidFill>
            <a:srgbClr val="606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±"/>
        <a:defRPr sz="2000">
          <a:solidFill>
            <a:srgbClr val="606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³"/>
        <a:defRPr sz="2000">
          <a:solidFill>
            <a:srgbClr val="606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33333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33333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33333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 smtClean="0"/>
              <a:t>Nowe</a:t>
            </a:r>
            <a:r>
              <a:rPr lang="en-US" sz="3200" dirty="0" smtClean="0"/>
              <a:t> </a:t>
            </a:r>
            <a:r>
              <a:rPr lang="en-US" sz="3200" dirty="0" err="1" smtClean="0"/>
              <a:t>otwarcie</a:t>
            </a:r>
            <a:r>
              <a:rPr lang="en-US" sz="3200" dirty="0" smtClean="0"/>
              <a:t> </a:t>
            </a:r>
            <a:r>
              <a:rPr lang="en-US" sz="3200" dirty="0" err="1" smtClean="0"/>
              <a:t>inwestycyjne</a:t>
            </a:r>
            <a:r>
              <a:rPr lang="en-US" sz="3200" dirty="0" smtClean="0"/>
              <a:t>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en-US" sz="3200" dirty="0" smtClean="0"/>
              <a:t>– </a:t>
            </a:r>
            <a:r>
              <a:rPr lang="en-US" sz="3200" dirty="0" err="1" smtClean="0"/>
              <a:t>szansa</a:t>
            </a:r>
            <a:r>
              <a:rPr lang="en-US" sz="3200" dirty="0" smtClean="0"/>
              <a:t> </a:t>
            </a:r>
            <a:r>
              <a:rPr lang="en-US" sz="3200" dirty="0" err="1" smtClean="0"/>
              <a:t>dla</a:t>
            </a:r>
            <a:r>
              <a:rPr lang="en-US" sz="3200" dirty="0" smtClean="0"/>
              <a:t> </a:t>
            </a:r>
            <a:r>
              <a:rPr lang="en-US" sz="3200" dirty="0" err="1" smtClean="0"/>
              <a:t>powiatu</a:t>
            </a:r>
            <a:r>
              <a:rPr lang="en-US" sz="3200" dirty="0" smtClean="0"/>
              <a:t> </a:t>
            </a:r>
            <a:r>
              <a:rPr lang="en-US" sz="3200" dirty="0" err="1" smtClean="0"/>
              <a:t>strzy</a:t>
            </a:r>
            <a:r>
              <a:rPr lang="pl-PL" sz="3200" dirty="0" err="1" smtClean="0"/>
              <a:t>żowskiego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79034" y="6489575"/>
            <a:ext cx="31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Strzyżów, 28 sierpnia 2019 r.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Rewitalizacja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linii kolejowej L-106 Rzeszów –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Jasło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98178" y="2204320"/>
            <a:ext cx="10369407" cy="216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ramach wykorzystania środków RPO WP na lata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2014-2020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PKP Polskie Linie Kolejowe S.A zrealizowały (</a:t>
            </a:r>
            <a:r>
              <a:rPr lang="pl-PL" sz="14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projekt)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polegający na rewitalizacji linii kolejowej nr 106 na odcinku Boguchwała –Czudec. 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Rewitalizacja linii kolejowej nr 106 Rzeszów-Jasło odcinek Boguchwała-Czudec /zadanie zrealizowane w latach </a:t>
            </a:r>
            <a:r>
              <a:rPr lang="pl-PL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2016-2018/: 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Całkowita wartość projektu - 42 500 000 zł PLN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kosztów kwalifikowanych 37 800 000 zł PLN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dofinansowania z EFRR  35 400 000 zł PLN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0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0810" y="2851042"/>
            <a:ext cx="7584017" cy="1008063"/>
          </a:xfrm>
        </p:spPr>
        <p:txBody>
          <a:bodyPr/>
          <a:lstStyle/>
          <a:p>
            <a:r>
              <a:rPr lang="pl-PL" dirty="0" smtClean="0"/>
              <a:t>Jaka rysuje się przyszłość?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680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23"/>
          <p:cNvSpPr>
            <a:spLocks noChangeArrowheads="1"/>
          </p:cNvSpPr>
          <p:nvPr/>
        </p:nvSpPr>
        <p:spPr bwMode="auto">
          <a:xfrm>
            <a:off x="3283512" y="155749"/>
            <a:ext cx="7850061" cy="90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59782">
              <a:spcBef>
                <a:spcPct val="50000"/>
              </a:spcBef>
              <a:defRPr/>
            </a:pPr>
            <a:r>
              <a:rPr lang="pl-PL" altLang="pl-PL" sz="1814" kern="0" dirty="0" smtClean="0">
                <a:solidFill>
                  <a:prstClr val="black"/>
                </a:solidFill>
              </a:rPr>
              <a:t>Droga ekspresowa S-19 </a:t>
            </a:r>
            <a:r>
              <a:rPr lang="pl-PL" altLang="pl-PL" sz="1814" kern="0" dirty="0">
                <a:solidFill>
                  <a:prstClr val="black"/>
                </a:solidFill>
              </a:rPr>
              <a:t>na terenie woj. podkarpackiego</a:t>
            </a:r>
            <a:br>
              <a:rPr lang="pl-PL" altLang="pl-PL" sz="1814" kern="0" dirty="0">
                <a:solidFill>
                  <a:prstClr val="black"/>
                </a:solidFill>
              </a:rPr>
            </a:br>
            <a:r>
              <a:rPr lang="pl-PL" altLang="pl-PL" sz="1814" kern="0" dirty="0">
                <a:solidFill>
                  <a:prstClr val="black"/>
                </a:solidFill>
              </a:rPr>
              <a:t>odcinek w przygotowaniu  </a:t>
            </a:r>
            <a:r>
              <a:rPr lang="pl-PL" altLang="pl-PL" sz="1443" kern="0" dirty="0">
                <a:solidFill>
                  <a:prstClr val="black"/>
                </a:solidFill>
              </a:rPr>
              <a:t/>
            </a:r>
            <a:br>
              <a:rPr lang="pl-PL" altLang="pl-PL" sz="1443" kern="0" dirty="0">
                <a:solidFill>
                  <a:prstClr val="black"/>
                </a:solidFill>
              </a:rPr>
            </a:br>
            <a:r>
              <a:rPr lang="pl-PL" altLang="pl-PL" sz="1633" kern="0" dirty="0">
                <a:solidFill>
                  <a:srgbClr val="C00000"/>
                </a:solidFill>
              </a:rPr>
              <a:t>Rzeszów Płd. – Barwinek opracowanie Koncepcji Programowej 85,2 km</a:t>
            </a:r>
          </a:p>
        </p:txBody>
      </p:sp>
      <p:grpSp>
        <p:nvGrpSpPr>
          <p:cNvPr id="31748" name="Grupa 20"/>
          <p:cNvGrpSpPr>
            <a:grpSpLocks noChangeAspect="1"/>
          </p:cNvGrpSpPr>
          <p:nvPr/>
        </p:nvGrpSpPr>
        <p:grpSpPr bwMode="auto">
          <a:xfrm>
            <a:off x="7013749" y="1064417"/>
            <a:ext cx="5178251" cy="5793584"/>
            <a:chOff x="6120268" y="1563144"/>
            <a:chExt cx="4366435" cy="4884345"/>
          </a:xfrm>
        </p:grpSpPr>
        <p:grpSp>
          <p:nvGrpSpPr>
            <p:cNvPr id="31750" name="Grupa 11"/>
            <p:cNvGrpSpPr>
              <a:grpSpLocks/>
            </p:cNvGrpSpPr>
            <p:nvPr/>
          </p:nvGrpSpPr>
          <p:grpSpPr bwMode="auto">
            <a:xfrm>
              <a:off x="6120268" y="1563144"/>
              <a:ext cx="4366435" cy="4884345"/>
              <a:chOff x="5974660" y="955636"/>
              <a:chExt cx="3778211" cy="4392000"/>
            </a:xfrm>
          </p:grpSpPr>
          <p:pic>
            <p:nvPicPr>
              <p:cNvPr id="31756" name="Obraz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660" y="955636"/>
                <a:ext cx="3778211" cy="439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Prostokąt 4"/>
              <p:cNvSpPr>
                <a:spLocks noChangeArrowheads="1"/>
              </p:cNvSpPr>
              <p:nvPr/>
            </p:nvSpPr>
            <p:spPr bwMode="auto">
              <a:xfrm>
                <a:off x="6931725" y="4225339"/>
                <a:ext cx="415636" cy="405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59782">
                  <a:defRPr/>
                </a:pPr>
                <a:r>
                  <a:rPr lang="pl-PL" altLang="pl-PL" sz="1516" kern="0" dirty="0">
                    <a:solidFill>
                      <a:prstClr val="black"/>
                    </a:solidFill>
                  </a:rPr>
                  <a:t>5 </a:t>
                </a:r>
              </a:p>
            </p:txBody>
          </p:sp>
          <p:sp>
            <p:nvSpPr>
              <p:cNvPr id="19" name="Prostokąt 5"/>
              <p:cNvSpPr>
                <a:spLocks noChangeArrowheads="1"/>
              </p:cNvSpPr>
              <p:nvPr/>
            </p:nvSpPr>
            <p:spPr bwMode="auto">
              <a:xfrm>
                <a:off x="7018403" y="2873868"/>
                <a:ext cx="415636" cy="405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59782">
                  <a:defRPr/>
                </a:pPr>
                <a:r>
                  <a:rPr lang="pl-PL" altLang="pl-PL" sz="1516" kern="0" dirty="0">
                    <a:solidFill>
                      <a:prstClr val="black"/>
                    </a:solidFill>
                  </a:rPr>
                  <a:t>1 </a:t>
                </a:r>
              </a:p>
            </p:txBody>
          </p:sp>
          <p:sp>
            <p:nvSpPr>
              <p:cNvPr id="20" name="Prostokąt 6"/>
              <p:cNvSpPr>
                <a:spLocks noChangeArrowheads="1"/>
              </p:cNvSpPr>
              <p:nvPr/>
            </p:nvSpPr>
            <p:spPr bwMode="auto">
              <a:xfrm>
                <a:off x="7214087" y="3164425"/>
                <a:ext cx="415636" cy="405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59782">
                  <a:defRPr/>
                </a:pPr>
                <a:r>
                  <a:rPr lang="pl-PL" altLang="pl-PL" sz="1516" kern="0" dirty="0">
                    <a:solidFill>
                      <a:prstClr val="black"/>
                    </a:solidFill>
                  </a:rPr>
                  <a:t>2 </a:t>
                </a:r>
              </a:p>
            </p:txBody>
          </p:sp>
          <p:sp>
            <p:nvSpPr>
              <p:cNvPr id="21" name="Prostokąt 7"/>
              <p:cNvSpPr>
                <a:spLocks noChangeArrowheads="1"/>
              </p:cNvSpPr>
              <p:nvPr/>
            </p:nvSpPr>
            <p:spPr bwMode="auto">
              <a:xfrm>
                <a:off x="6735210" y="3793430"/>
                <a:ext cx="415636" cy="405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59782">
                  <a:defRPr/>
                </a:pPr>
                <a:r>
                  <a:rPr lang="pl-PL" altLang="pl-PL" sz="1516" kern="0" dirty="0">
                    <a:solidFill>
                      <a:prstClr val="black"/>
                    </a:solidFill>
                  </a:rPr>
                  <a:t>4 </a:t>
                </a:r>
              </a:p>
            </p:txBody>
          </p:sp>
        </p:grpSp>
        <p:sp>
          <p:nvSpPr>
            <p:cNvPr id="12" name="Prostokąt 12"/>
            <p:cNvSpPr>
              <a:spLocks noChangeArrowheads="1"/>
            </p:cNvSpPr>
            <p:nvPr/>
          </p:nvSpPr>
          <p:spPr bwMode="auto">
            <a:xfrm>
              <a:off x="7551134" y="4493070"/>
              <a:ext cx="480346" cy="4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59782">
                <a:defRPr/>
              </a:pPr>
              <a:r>
                <a:rPr lang="pl-PL" altLang="pl-PL" sz="1516" kern="0" dirty="0">
                  <a:solidFill>
                    <a:prstClr val="black"/>
                  </a:solidFill>
                </a:rPr>
                <a:t>3 </a:t>
              </a:r>
            </a:p>
          </p:txBody>
        </p:sp>
        <p:sp>
          <p:nvSpPr>
            <p:cNvPr id="13" name="Elipsa 20"/>
            <p:cNvSpPr/>
            <p:nvPr/>
          </p:nvSpPr>
          <p:spPr>
            <a:xfrm>
              <a:off x="7535169" y="3827740"/>
              <a:ext cx="129715" cy="93777"/>
            </a:xfrm>
            <a:prstGeom prst="ellipse">
              <a:avLst/>
            </a:prstGeom>
            <a:solidFill>
              <a:srgbClr val="0070C0"/>
            </a:solidFill>
            <a:ln w="15875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9782">
                <a:defRPr/>
              </a:pPr>
              <a:endParaRPr lang="pl-PL" sz="1516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Elipsa 20"/>
            <p:cNvSpPr/>
            <p:nvPr/>
          </p:nvSpPr>
          <p:spPr>
            <a:xfrm>
              <a:off x="7628963" y="4328545"/>
              <a:ext cx="129716" cy="95771"/>
            </a:xfrm>
            <a:prstGeom prst="ellipse">
              <a:avLst/>
            </a:prstGeom>
            <a:solidFill>
              <a:srgbClr val="0070C0"/>
            </a:solidFill>
            <a:ln w="15875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9782">
                <a:defRPr/>
              </a:pPr>
              <a:endParaRPr lang="pl-PL" sz="1516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Elipsa 20"/>
            <p:cNvSpPr/>
            <p:nvPr/>
          </p:nvSpPr>
          <p:spPr>
            <a:xfrm>
              <a:off x="7321636" y="4745550"/>
              <a:ext cx="129716" cy="93777"/>
            </a:xfrm>
            <a:prstGeom prst="ellipse">
              <a:avLst/>
            </a:prstGeom>
            <a:solidFill>
              <a:srgbClr val="0070C0"/>
            </a:solidFill>
            <a:ln w="15875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9782">
                <a:defRPr/>
              </a:pPr>
              <a:endParaRPr lang="pl-PL" sz="1516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Elipsa 20"/>
            <p:cNvSpPr/>
            <p:nvPr/>
          </p:nvSpPr>
          <p:spPr>
            <a:xfrm>
              <a:off x="7152009" y="5104693"/>
              <a:ext cx="129715" cy="93777"/>
            </a:xfrm>
            <a:prstGeom prst="ellipse">
              <a:avLst/>
            </a:prstGeom>
            <a:solidFill>
              <a:srgbClr val="0070C0"/>
            </a:solidFill>
            <a:ln w="15875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59782">
                <a:defRPr/>
              </a:pPr>
              <a:endParaRPr lang="pl-PL" sz="1516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749" name="Prostokąt 2"/>
          <p:cNvSpPr>
            <a:spLocks noChangeArrowheads="1"/>
          </p:cNvSpPr>
          <p:nvPr/>
        </p:nvSpPr>
        <p:spPr bwMode="auto">
          <a:xfrm>
            <a:off x="477790" y="6027392"/>
            <a:ext cx="5965293" cy="5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808038"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defTabSz="808038"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defTabSz="808038"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defTabSz="808038"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284413" indent="1588" defTabSz="808038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741613" indent="1588" defTabSz="808038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198813" indent="1588" defTabSz="808038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656013" indent="1588" defTabSz="808038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59"/>
              </a:spcAft>
              <a:buClr>
                <a:srgbClr val="B5AE53"/>
              </a:buClr>
            </a:pPr>
            <a:r>
              <a:rPr lang="pl-PL" altLang="pl-PL" sz="1270" b="0" dirty="0">
                <a:solidFill>
                  <a:srgbClr val="000000"/>
                </a:solidFill>
              </a:rPr>
              <a:t>Koszt opracowania Koncepcji Programowej	     </a:t>
            </a:r>
            <a:r>
              <a:rPr lang="pl-PL" altLang="pl-PL" sz="1270" dirty="0">
                <a:solidFill>
                  <a:srgbClr val="000000"/>
                </a:solidFill>
              </a:rPr>
              <a:t>56 388 036 zł</a:t>
            </a:r>
          </a:p>
          <a:p>
            <a:pPr>
              <a:spcAft>
                <a:spcPts val="159"/>
              </a:spcAft>
              <a:buClr>
                <a:srgbClr val="B5AE53"/>
              </a:buClr>
            </a:pPr>
            <a:r>
              <a:rPr lang="pl-PL" altLang="pl-PL" sz="1270" b="0" dirty="0">
                <a:solidFill>
                  <a:srgbClr val="000000"/>
                </a:solidFill>
              </a:rPr>
              <a:t>Szacowany koszt budowy			</a:t>
            </a:r>
            <a:r>
              <a:rPr lang="pl-PL" altLang="pl-PL" sz="1270" dirty="0">
                <a:solidFill>
                  <a:srgbClr val="000000"/>
                </a:solidFill>
              </a:rPr>
              <a:t>8 825 268 000 zł</a:t>
            </a:r>
          </a:p>
        </p:txBody>
      </p:sp>
      <p:sp>
        <p:nvSpPr>
          <p:cNvPr id="31747" name="Symbol zastępczy zawartości 21"/>
          <p:cNvSpPr txBox="1">
            <a:spLocks/>
          </p:cNvSpPr>
          <p:nvPr/>
        </p:nvSpPr>
        <p:spPr bwMode="auto">
          <a:xfrm>
            <a:off x="492369" y="1498884"/>
            <a:ext cx="7807569" cy="428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3538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82588" indent="-182563" defTabSz="363538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6738" indent="-182563" defTabSz="363538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9300" indent="-182563" defTabSz="363538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1863" indent="-182563" defTabSz="363538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89063" indent="-182563" defTabSz="363538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846263" indent="-182563" defTabSz="363538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303463" indent="-182563" defTabSz="363538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60663" indent="-182563" defTabSz="363538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endParaRPr lang="pl-PL" altLang="pl-PL" sz="12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S19 w. Rzeszów Południe - w. Babica, lata realizacji z PBDK 2019 – 2023 , (poz. 64)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Wykonawca dokumentacji KP - lider: </a:t>
            </a:r>
            <a:r>
              <a:rPr lang="pl-PL" altLang="pl-PL" sz="12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Promost</a:t>
            </a: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Consulting 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wykonania KP: 19.04.2019 r</a:t>
            </a:r>
            <a:r>
              <a:rPr lang="pl-PL" altLang="pl-PL" sz="12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- Koncepcja Programowa zatwierdzona przez centralę GDDKiA</a:t>
            </a:r>
            <a:br>
              <a:rPr lang="pl-PL" altLang="pl-PL" sz="12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l-PL" altLang="pl-PL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realizacja obejmuje część węzła Babica przygotowaną przez Województwo Podkarpackie</a:t>
            </a:r>
            <a:endParaRPr lang="pl-PL" altLang="pl-PL" sz="1200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Planowany termin ogłoszenia przetargu na </a:t>
            </a:r>
            <a:r>
              <a:rPr lang="pl-PL" altLang="pl-PL" sz="12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realizację (projektuj i buduj): </a:t>
            </a: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 kw</a:t>
            </a:r>
            <a:r>
              <a:rPr lang="pl-PL" altLang="pl-PL" sz="12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2019 </a:t>
            </a: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r. 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endParaRPr lang="pl-PL" altLang="pl-PL" sz="12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S19 w. Babica - w. Domaradz, lata realizacji z PBDK 2021 – 2025 , (poz. 65)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Wykonawca dokumentacji KP - lider: </a:t>
            </a:r>
            <a:r>
              <a:rPr lang="pl-PL" altLang="pl-PL" sz="12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Promost</a:t>
            </a: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Consulting + IRP + </a:t>
            </a:r>
            <a:r>
              <a:rPr lang="pl-PL" altLang="pl-PL" sz="12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Geotech</a:t>
            </a:r>
            <a:endParaRPr lang="pl-PL" altLang="pl-PL" sz="12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planowana odbioru KP: 04.2020 r.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endParaRPr lang="pl-PL" altLang="pl-PL" sz="12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S19 w. Domaradz - w. Miejsce Piastowe, lata realizacji z PBDK 2021 – 2025, (poz.65)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Wykonawca dokumentacji KP: IVIA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planowana odbioru KP: 01.2020 r.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endParaRPr lang="pl-PL" altLang="pl-PL" sz="12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S19 w. Miejsce Piastowe – w. Dukla, lata realizacji z PBDK 2021 – 2025 , (poz. 65)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Wykonawca dokumentacji KP: IVIA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planowana odbioru KP: 10.2019 r.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endParaRPr lang="pl-PL" altLang="pl-PL" sz="12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S19 w. Dukla – Barwinek (Granica Państwa), lata realizacji z PBDK 2021 – 2025  (poz. 65)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Wykonawca dokumentacji KP: </a:t>
            </a:r>
            <a:r>
              <a:rPr lang="pl-PL" altLang="pl-PL" sz="12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Multiconsult</a:t>
            </a: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Polska</a:t>
            </a:r>
          </a:p>
          <a:p>
            <a:pPr>
              <a:spcBef>
                <a:spcPct val="0"/>
              </a:spcBef>
              <a:spcAft>
                <a:spcPts val="159"/>
              </a:spcAft>
              <a:buClr>
                <a:srgbClr val="B5AE53"/>
              </a:buClr>
              <a:buNone/>
            </a:pPr>
            <a:r>
              <a:rPr lang="pl-PL" altLang="pl-PL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planowana odbioru KP: 02.2020 r.</a:t>
            </a:r>
          </a:p>
        </p:txBody>
      </p:sp>
    </p:spTree>
    <p:extLst>
      <p:ext uri="{BB962C8B-B14F-4D97-AF65-F5344CB8AC3E}">
        <p14:creationId xmlns:p14="http://schemas.microsoft.com/office/powerpoint/2010/main" val="360671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620" y="345469"/>
            <a:ext cx="7977352" cy="24237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195145" y="2973016"/>
            <a:ext cx="572813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Na podstawie art. 41 ust. 1, art. 45 ust.1 ustawy z dnia 5 czerwca 1998r. o samorządzie województwa (Dz. U. z 201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9 r., 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poz. 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512 z </a:t>
            </a:r>
            <a:r>
              <a:rPr lang="pl-PL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późn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zm.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), art. 19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b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ust. 2 pkt. 2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 art. 21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ustawy z dnia 21 marca 1985 r. o drogach publicznych (Dz. U. z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201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r.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 poz. 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2068 z </a:t>
            </a:r>
            <a:r>
              <a:rPr lang="pl-PL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późn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zm.</a:t>
            </a: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x-none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Zarząd Województwa Podkarpackiego</a:t>
            </a:r>
            <a:r>
              <a:rPr lang="pl-PL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w Rzeszowie</a:t>
            </a:r>
            <a:r>
              <a:rPr lang="x-none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x-none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uchwala, co następuje: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x-none" sz="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§ 1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x-none" sz="1200" dirty="0">
                <a:latin typeface="Arial" panose="020B0604020202020204" pitchFamily="34" charset="0"/>
                <a:ea typeface="Times New Roman" panose="02020603050405020304" pitchFamily="18" charset="0"/>
              </a:rPr>
              <a:t>Województwo Podkarpackie </a:t>
            </a:r>
            <a:r>
              <a:rPr lang="pl-PL" sz="1200" dirty="0">
                <a:latin typeface="Arial" panose="020B0604020202020204" pitchFamily="34" charset="0"/>
                <a:ea typeface="Times New Roman" panose="02020603050405020304" pitchFamily="18" charset="0"/>
              </a:rPr>
              <a:t>wyraża zgodę na przeniesienie majątkowych i zależnych praw autorskich opracowanej koncepcji programowej dla zadania pn. </a:t>
            </a: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,,Budowa bezkolizyjnego przejazdu na linii kolejowej nr 106 Rzeszów – Jasło w m. Babica, zapewniającego połączenie pomiędzy planowanym na drodze </a:t>
            </a:r>
            <a:r>
              <a:rPr lang="pl-PL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ekspresowej </a:t>
            </a: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S19 węzłem ,,Babica” a drogą wojewódzką nr 988 Babica - Warzyce” na Skarb Państwa – Generalnego Dyrektora Dróg Krajowych i Autostrad działającego przez Oddział w Rzeszowie.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1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947287" y="168165"/>
            <a:ext cx="5938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S19 - WĘZEŁ BABICA</a:t>
            </a:r>
            <a:endParaRPr lang="en-GB" sz="4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2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664" y="1217725"/>
            <a:ext cx="7047781" cy="490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327" y="2428928"/>
            <a:ext cx="31242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32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80" y="332656"/>
            <a:ext cx="615618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7" y="2812173"/>
            <a:ext cx="3003295" cy="3439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551384" y="2312572"/>
            <a:ext cx="288032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2" pitchFamily="18" charset="2"/>
              <a:buChar char="²"/>
              <a:defRPr sz="22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±"/>
              <a:defRPr sz="20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 2" pitchFamily="18" charset="2"/>
              <a:buChar char="³"/>
              <a:defRPr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400" b="1" dirty="0" smtClean="0">
                <a:solidFill>
                  <a:srgbClr val="000000"/>
                </a:solidFill>
                <a:latin typeface="Arial" charset="0"/>
              </a:rPr>
              <a:t>Nowe przystanki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4941174"/>
            <a:ext cx="2015667" cy="12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2927652" y="1541041"/>
            <a:ext cx="44021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Arial"/>
              </a:rPr>
              <a:t>Schemat zasięgu działania Podmiejskiej Kolei Aglomeracyjnej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5" y="116632"/>
            <a:ext cx="59070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55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57" y="1818986"/>
            <a:ext cx="59070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37" y="163755"/>
            <a:ext cx="3698915" cy="225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00829" y="1772816"/>
            <a:ext cx="6852395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²"/>
              <a:defRPr sz="2200">
                <a:solidFill>
                  <a:srgbClr val="60606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±"/>
              <a:defRPr sz="2000">
                <a:solidFill>
                  <a:srgbClr val="60606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³"/>
              <a:defRPr sz="2000">
                <a:solidFill>
                  <a:srgbClr val="60606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pl-PL" sz="2000" b="1" kern="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4290" y="2908402"/>
            <a:ext cx="11676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Całkowita </a:t>
            </a:r>
            <a:r>
              <a:rPr lang="pl-PL" sz="2000" dirty="0"/>
              <a:t>szacunkowa </a:t>
            </a:r>
            <a:r>
              <a:rPr lang="pl-PL" sz="2000" dirty="0" smtClean="0"/>
              <a:t>wartość projektu - </a:t>
            </a:r>
            <a:r>
              <a:rPr lang="pl-PL" sz="2000" b="1" dirty="0" smtClean="0"/>
              <a:t>588,7 mln PLN</a:t>
            </a:r>
          </a:p>
          <a:p>
            <a:pPr algn="just"/>
            <a:endParaRPr lang="pl-PL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Komponent 1 „Budowa Podmiejskiej Kolei Aglomeracyjnej” – PKA: zakup taboru wraz z budową zaplecza technicznego - </a:t>
            </a:r>
            <a:r>
              <a:rPr lang="pl-PL" sz="2000" b="1" dirty="0" smtClean="0"/>
              <a:t>287 562 927,16 PLN</a:t>
            </a:r>
          </a:p>
          <a:p>
            <a:pPr algn="just"/>
            <a:endParaRPr lang="pl-PL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Komponent 2 „Budowa Podmiejskiej Kolei Aglomeracyjnej” – PKA: Budowa i modernizacja linii kolejowych oraz infrastruktury przystankowej – </a:t>
            </a:r>
            <a:r>
              <a:rPr lang="pl-PL" sz="2000" b="1" dirty="0" smtClean="0"/>
              <a:t>301 087 338,22 PLN</a:t>
            </a:r>
          </a:p>
          <a:p>
            <a:endParaRPr lang="pl-PL" sz="2000" b="1" dirty="0" smtClean="0"/>
          </a:p>
          <a:p>
            <a:r>
              <a:rPr lang="pl-PL" sz="2000" b="1" dirty="0"/>
              <a:t>Z</a:t>
            </a:r>
            <a:r>
              <a:rPr lang="pl-PL" sz="2000" b="1" dirty="0" smtClean="0"/>
              <a:t>akończenie projektu: 2023 r.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881282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3752" y="98072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Zakres rzeczowy projektu PKA dla gmin na terenie powiatu </a:t>
            </a:r>
            <a:r>
              <a:rPr lang="pl-PL" altLang="pl-PL" sz="2400" b="1" kern="0" dirty="0">
                <a:solidFill>
                  <a:srgbClr val="000000"/>
                </a:solidFill>
                <a:ea typeface="+mj-ea"/>
              </a:rPr>
              <a:t>s</a:t>
            </a:r>
            <a:r>
              <a:rPr kumimoji="0" lang="pl-PL" altLang="pl-PL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trzyżowskiego</a:t>
            </a:r>
            <a:r>
              <a:rPr kumimoji="0" lang="pl-PL" alt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 obejmuje: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xmlns="" id="{161D6C21-C618-4AE4-9FC3-E12274715CCB}"/>
              </a:ext>
            </a:extLst>
          </p:cNvPr>
          <p:cNvSpPr txBox="1">
            <a:spLocks/>
          </p:cNvSpPr>
          <p:nvPr/>
        </p:nvSpPr>
        <p:spPr>
          <a:xfrm>
            <a:off x="1271464" y="1988840"/>
            <a:ext cx="9995626" cy="41767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²"/>
              <a:defRPr sz="2200">
                <a:solidFill>
                  <a:srgbClr val="60606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±"/>
              <a:defRPr sz="2000">
                <a:solidFill>
                  <a:srgbClr val="60606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³"/>
              <a:defRPr sz="2000">
                <a:solidFill>
                  <a:srgbClr val="60606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60606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°"/>
              <a:defRPr sz="16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Nowy przystanek osobowy Żarnowa ( w zakresie PKP PLK S.A.)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       </a:t>
            </a:r>
            <a:r>
              <a:rPr lang="pl-PL" altLang="pl-PL" sz="1400" kern="0" dirty="0" smtClean="0">
                <a:solidFill>
                  <a:schemeClr val="tx1"/>
                </a:solidFill>
              </a:rPr>
              <a:t>- projektowany stojak dla 5 rowerów oraz budowa przejścia dla pieszych,</a:t>
            </a:r>
          </a:p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Stacja Strzyżów n/W            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kern="0" dirty="0" smtClean="0">
                <a:solidFill>
                  <a:schemeClr val="tx1"/>
                </a:solidFill>
              </a:rPr>
              <a:t>      - projektowane 2 parkingi - na 84 miejsca postojowe oraz 55 miejsc postojowych;                         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kern="0" dirty="0" smtClean="0">
                <a:solidFill>
                  <a:schemeClr val="tx1"/>
                </a:solidFill>
              </a:rPr>
              <a:t>      - projektowany stojak dla 5 rowerów</a:t>
            </a:r>
          </a:p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Przystanek osobowy Glinik Charzewski (Zaborów)</a:t>
            </a:r>
            <a:r>
              <a:rPr lang="pl-PL" altLang="pl-PL" sz="1400" kern="0" dirty="0" smtClean="0">
                <a:solidFill>
                  <a:schemeClr val="tx1"/>
                </a:solidFill>
              </a:rPr>
              <a:t> </a:t>
            </a:r>
            <a:r>
              <a:rPr lang="pl-PL" altLang="pl-PL" sz="1400" b="1" kern="0" dirty="0" smtClean="0">
                <a:solidFill>
                  <a:schemeClr val="tx1"/>
                </a:solidFill>
              </a:rPr>
              <a:t>( w zakresie PKP PLK S.A.)</a:t>
            </a:r>
            <a:r>
              <a:rPr lang="pl-PL" altLang="pl-PL" sz="1400" kern="0" dirty="0" smtClean="0">
                <a:solidFill>
                  <a:schemeClr val="tx1"/>
                </a:solidFill>
              </a:rPr>
              <a:t>                                                         - projektowany stojak dla 5 rowerów</a:t>
            </a:r>
          </a:p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Przystanek osobowy Babica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    </a:t>
            </a:r>
            <a:r>
              <a:rPr lang="pl-PL" altLang="pl-PL" sz="1400" kern="0" dirty="0" smtClean="0">
                <a:solidFill>
                  <a:schemeClr val="tx1"/>
                </a:solidFill>
              </a:rPr>
              <a:t> - rozbudowa parkingu do 20 miejsc</a:t>
            </a:r>
          </a:p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Przystanek osobowy Babica Kolonia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kern="0" dirty="0" smtClean="0">
                <a:solidFill>
                  <a:schemeClr val="tx1"/>
                </a:solidFill>
              </a:rPr>
              <a:t>     - rozbudowa parkingu do 20 miejsc</a:t>
            </a:r>
          </a:p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Przystanek osobowy Zaborów 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kern="0" dirty="0" smtClean="0">
                <a:solidFill>
                  <a:schemeClr val="tx1"/>
                </a:solidFill>
              </a:rPr>
              <a:t>     - rozbudowa parkingu do 20 miejsc</a:t>
            </a:r>
          </a:p>
          <a:p>
            <a:pPr>
              <a:defRPr/>
            </a:pPr>
            <a:r>
              <a:rPr lang="pl-PL" altLang="pl-PL" sz="1400" b="1" kern="0" dirty="0" smtClean="0">
                <a:solidFill>
                  <a:schemeClr val="tx1"/>
                </a:solidFill>
              </a:rPr>
              <a:t>Stacja kolejowa Czudec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400" kern="0" dirty="0" smtClean="0">
                <a:solidFill>
                  <a:schemeClr val="tx1"/>
                </a:solidFill>
              </a:rPr>
              <a:t>     - projektowany parking na 27 miejsc </a:t>
            </a:r>
          </a:p>
          <a:p>
            <a:pPr>
              <a:defRPr/>
            </a:pPr>
            <a:endParaRPr lang="pl-PL" altLang="pl-PL" sz="1400" kern="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altLang="pl-PL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26980" y="255929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Dziękuję za uwagę</a:t>
            </a:r>
            <a:r>
              <a:rPr lang="pl-PL" sz="2800" dirty="0" smtClean="0"/>
              <a:t>!</a:t>
            </a:r>
            <a:endParaRPr lang="pl-PL" sz="2800" dirty="0"/>
          </a:p>
          <a:p>
            <a:endParaRPr lang="pl-PL" sz="2800" dirty="0" smtClean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83803" y="4340772"/>
            <a:ext cx="4382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Władysław Ortyl</a:t>
            </a:r>
            <a:br>
              <a:rPr lang="pl-PL" dirty="0"/>
            </a:br>
            <a:r>
              <a:rPr lang="pl-PL" dirty="0"/>
              <a:t>Marszałek Województwa Podkarpackiego</a:t>
            </a:r>
          </a:p>
          <a:p>
            <a:endParaRPr lang="pl-PL" dirty="0"/>
          </a:p>
        </p:txBody>
      </p:sp>
      <p:pic>
        <p:nvPicPr>
          <p:cNvPr id="1030" name="Picture 6" descr="Herb wojewÃ³dztwa podkarpackie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7" y="3523699"/>
            <a:ext cx="60117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8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będę mówił?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1116" y="2159985"/>
            <a:ext cx="10847917" cy="3816350"/>
          </a:xfrm>
        </p:spPr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odsumowanie dotychczasowej pomocy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/>
              <a:t>a</a:t>
            </a:r>
            <a:r>
              <a:rPr lang="pl-PL" dirty="0" smtClean="0"/>
              <a:t>ktualnie realizowane inwestycje</a:t>
            </a:r>
          </a:p>
          <a:p>
            <a:endParaRPr lang="pl-PL" dirty="0"/>
          </a:p>
          <a:p>
            <a:r>
              <a:rPr lang="pl-PL" dirty="0" smtClean="0"/>
              <a:t>jaka rysuje się przyszłość?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09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RPO WP na lata 2014-2020 w powiecie strzyżowskim do lipca 2019 r.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82597"/>
              </p:ext>
            </p:extLst>
          </p:nvPr>
        </p:nvGraphicFramePr>
        <p:xfrm>
          <a:off x="719138" y="1844675"/>
          <a:ext cx="10848975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25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72330F92-7667-485C-BC70-D057E7784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796441"/>
              </p:ext>
            </p:extLst>
          </p:nvPr>
        </p:nvGraphicFramePr>
        <p:xfrm>
          <a:off x="557048" y="336331"/>
          <a:ext cx="11204028" cy="610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829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802B0A22-81D4-4C86-B7FD-83F2D7DF1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69135"/>
              </p:ext>
            </p:extLst>
          </p:nvPr>
        </p:nvGraphicFramePr>
        <p:xfrm>
          <a:off x="536028" y="549276"/>
          <a:ext cx="11031557" cy="570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06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1200" y="1784719"/>
            <a:ext cx="10727267" cy="8002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ZADANIA </a:t>
            </a:r>
            <a: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REMONTOWE</a:t>
            </a:r>
            <a:b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sieci dróg wojewódzkich w Powiecie Strzyżowskim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93136"/>
              </p:ext>
            </p:extLst>
          </p:nvPr>
        </p:nvGraphicFramePr>
        <p:xfrm>
          <a:off x="2514600" y="2719919"/>
          <a:ext cx="7188200" cy="3689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2015"/>
                <a:gridCol w="1216185"/>
              </a:tblGrid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Rok </a:t>
                      </a:r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chodnika DW 988 m. Twierdza (214 </a:t>
                      </a:r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r>
                        <a:rPr lang="pl-P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514,80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pobocza DW 989 m. Żyznów (420 </a:t>
                      </a:r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136 914,80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nawierzchni DW 986 m. Szufnarowa (15 </a:t>
                      </a:r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9 057,11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łącznie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185 486,71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Rok </a:t>
                      </a:r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chodnika DW 988 m. Dobrzechów (1 460 mb)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381 300,78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chodnika DW 988 m. Twierdza (513 mb)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58 944,37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skarpy DW 988 m. Kożuchów (68 mb)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5 675,22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remont studzienek ściekowych DW 992 i 993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61 922,00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łącznie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507 842,37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26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11200" y="1784719"/>
            <a:ext cx="10727267" cy="8002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BUDOWA CHODNIKÓW</a:t>
            </a:r>
            <a: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sieci dróg wojewódzkich w Powiecie Strzyżowskim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84591"/>
              </p:ext>
            </p:extLst>
          </p:nvPr>
        </p:nvGraphicFramePr>
        <p:xfrm>
          <a:off x="2514600" y="2719919"/>
          <a:ext cx="7188201" cy="2804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133"/>
                <a:gridCol w="1761067"/>
                <a:gridCol w="2175933"/>
                <a:gridCol w="1052883"/>
                <a:gridCol w="1216185"/>
              </a:tblGrid>
              <a:tr h="3074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drogi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Miejscowość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długość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 gridSpan="5">
                  <a:txBody>
                    <a:bodyPr/>
                    <a:lstStyle/>
                    <a:p>
                      <a:pPr marL="93663" indent="0" algn="l" fontAlgn="b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 2018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Frysztak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Frysztak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199 034,1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Wiśniowa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Kożuchów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469,95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289 573,4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Strzyżów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Godowa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320 000,0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 gridSpan="4">
                  <a:txBody>
                    <a:bodyPr/>
                    <a:lstStyle/>
                    <a:p>
                      <a:pPr algn="l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Rok 2019</a:t>
                      </a:r>
                      <a:r>
                        <a:rPr lang="cs-CZ" sz="1200" b="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 trakcie realizacji lub przetargu)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Strzyżów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Godowa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252 689,3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Strzyżów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Dobrzechów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środków gminy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52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1200" y="1784719"/>
            <a:ext cx="10727267" cy="8002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INWESTYCJE MOSTOWE</a:t>
            </a:r>
            <a: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sieci dróg wojewódzkich w Powiecie Strzyżowskim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71316"/>
              </p:ext>
            </p:extLst>
          </p:nvPr>
        </p:nvGraphicFramePr>
        <p:xfrm>
          <a:off x="2514600" y="2719919"/>
          <a:ext cx="7188200" cy="2678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2015"/>
                <a:gridCol w="1216185"/>
              </a:tblGrid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Rok </a:t>
                      </a:r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marL="177800" indent="0" algn="l" fontAlgn="ctr"/>
                      <a:endParaRPr lang="pl-PL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7800" indent="0" algn="l" fontAlgn="ctr"/>
                      <a:r>
                        <a:rPr lang="pl-PL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Przebudowa </a:t>
                      </a: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drogi wojewódzkiej Nr 989 Strzyżów-Lutcza w km 2+186 do km 2+266 wraz z przebudową przepustu w km 2+226 w m. Godowa i przebudowa rowu Nr 5 będącego urządzeniem melioracji wodnych </a:t>
                      </a:r>
                      <a:r>
                        <a:rPr lang="pl-PL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szczegółowych</a:t>
                      </a:r>
                    </a:p>
                    <a:p>
                      <a:pPr marL="177800" indent="0" algn="l" fontAlgn="ctr"/>
                      <a:endParaRPr lang="pl-PL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923 877,83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Rok </a:t>
                      </a:r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7446">
                <a:tc>
                  <a:txBody>
                    <a:bodyPr/>
                    <a:lstStyle/>
                    <a:p>
                      <a:pPr marL="177800" indent="0" algn="l" fontAlgn="ctr"/>
                      <a:endParaRPr lang="pl-PL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7800" indent="0" algn="l" fontAlgn="ctr"/>
                      <a:r>
                        <a:rPr lang="pl-PL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Przebudowa </a:t>
                      </a: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drogi wojewódzkiej Nr 989 Strzyżów - Lutcza w km 3+730 do km 3+809 wraz z przebudową przepustu w km 3+760 w m. </a:t>
                      </a:r>
                      <a:r>
                        <a:rPr lang="pl-PL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Godowa</a:t>
                      </a:r>
                    </a:p>
                    <a:p>
                      <a:pPr marL="177800" indent="0" algn="l" fontAlgn="ctr"/>
                      <a:endParaRPr lang="pl-PL" sz="6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7800" indent="0" algn="l" fontAlgn="ctr"/>
                      <a:r>
                        <a:rPr lang="pl-PL" sz="12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Zadanie w trakcie realizacji, zakończenie planowane na listopad 2019</a:t>
                      </a:r>
                      <a:endParaRPr lang="pl-PL" sz="1200" i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1 606 758,74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0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1200" y="1784719"/>
            <a:ext cx="10727267" cy="8002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INWESTYCJE z udziałem środków UE</a:t>
            </a:r>
            <a: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sieci dróg wojewódzkich w Powiecie Strzyżowskim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6778"/>
              </p:ext>
            </p:extLst>
          </p:nvPr>
        </p:nvGraphicFramePr>
        <p:xfrm>
          <a:off x="2514600" y="2719919"/>
          <a:ext cx="7188200" cy="2656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2015"/>
                <a:gridCol w="1216185"/>
              </a:tblGrid>
              <a:tr h="6955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nazwa zadania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</a:p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[mln zł]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6955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Przebudowa/rozbudowa drogi wojewódzkiej nr 988 Babica – Strzyżów – Warzyce na odcinku od m. Zaborów do początku obwodnicy m.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Strzyżów (RPO WP)</a:t>
                      </a:r>
                    </a:p>
                    <a:p>
                      <a:pPr algn="l" fontAlgn="ctr"/>
                      <a:endParaRPr lang="pl-PL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Zadanie zakończone 31.10.2018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698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obwodnicy m. Strzyżów w ciągu drogi wojewódzkiej nr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 (RPO WP)</a:t>
                      </a:r>
                    </a:p>
                    <a:p>
                      <a:pPr algn="l" fontAlgn="ctr"/>
                      <a:endParaRPr lang="pl-PL" sz="6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Planowane zakończenie robót budowlanych grudzień 2019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6955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Rozbudowa i budowa DW nr  988 na odcinku Babica-Zaborów wraz z budową obwodnicy Czudca (PO PW)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Roboty zakończone 24.06.2019, obwodnica</a:t>
                      </a:r>
                      <a:r>
                        <a:rPr lang="pl-PL" sz="12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uruchomiona </a:t>
                      </a:r>
                      <a:r>
                        <a:rPr lang="pl-PL" sz="12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12.08.2019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62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rojekt domyślny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Niestandardowy 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Niestandardowy 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Niestandardowy 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702</Words>
  <Application>Microsoft Office PowerPoint</Application>
  <PresentationFormat>Panoramiczny</PresentationFormat>
  <Paragraphs>172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Verdana</vt:lpstr>
      <vt:lpstr>Wingdings</vt:lpstr>
      <vt:lpstr>Wingdings 2</vt:lpstr>
      <vt:lpstr>Projekt domyślny</vt:lpstr>
      <vt:lpstr>Nowe otwarcie inwestycyjne  – szansa dla powiatu strzyżowskiego</vt:lpstr>
      <vt:lpstr>O czym będę mówił?</vt:lpstr>
      <vt:lpstr>RPO WP na lata 2014-2020 w powiecie strzyżowskim do lipca 2019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Rewitalizacja linii kolejowej L-106 Rzeszów – Jasło </vt:lpstr>
      <vt:lpstr>Jaka rysuje się przyszłość?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Obutelewicz-Pyrzyńska Adrianna</cp:lastModifiedBy>
  <cp:revision>36</cp:revision>
  <cp:lastPrinted>2019-08-27T06:16:48Z</cp:lastPrinted>
  <dcterms:created xsi:type="dcterms:W3CDTF">2018-12-17T10:08:24Z</dcterms:created>
  <dcterms:modified xsi:type="dcterms:W3CDTF">2019-08-28T07:42:32Z</dcterms:modified>
</cp:coreProperties>
</file>